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22"/>
  </p:notesMasterIdLst>
  <p:handoutMasterIdLst>
    <p:handoutMasterId r:id="rId23"/>
  </p:handoutMasterIdLst>
  <p:sldIdLst>
    <p:sldId id="277"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4"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Geneva"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Geneva"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Geneva"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Geneva" charset="0"/>
      </a:defRPr>
    </a:lvl5pPr>
    <a:lvl6pPr marL="2286000" algn="l" defTabSz="457200" rtl="0" eaLnBrk="1" latinLnBrk="0" hangingPunct="1">
      <a:defRPr sz="2400" kern="1200">
        <a:solidFill>
          <a:schemeClr val="tx1"/>
        </a:solidFill>
        <a:latin typeface="Arial" charset="0"/>
        <a:ea typeface="ヒラギノ角ゴ Pro W3" charset="0"/>
        <a:cs typeface="Geneva" charset="0"/>
      </a:defRPr>
    </a:lvl6pPr>
    <a:lvl7pPr marL="2743200" algn="l" defTabSz="457200" rtl="0" eaLnBrk="1" latinLnBrk="0" hangingPunct="1">
      <a:defRPr sz="2400" kern="1200">
        <a:solidFill>
          <a:schemeClr val="tx1"/>
        </a:solidFill>
        <a:latin typeface="Arial" charset="0"/>
        <a:ea typeface="ヒラギノ角ゴ Pro W3" charset="0"/>
        <a:cs typeface="Geneva" charset="0"/>
      </a:defRPr>
    </a:lvl7pPr>
    <a:lvl8pPr marL="3200400" algn="l" defTabSz="457200" rtl="0" eaLnBrk="1" latinLnBrk="0" hangingPunct="1">
      <a:defRPr sz="2400" kern="1200">
        <a:solidFill>
          <a:schemeClr val="tx1"/>
        </a:solidFill>
        <a:latin typeface="Arial" charset="0"/>
        <a:ea typeface="ヒラギノ角ゴ Pro W3" charset="0"/>
        <a:cs typeface="Geneva" charset="0"/>
      </a:defRPr>
    </a:lvl8pPr>
    <a:lvl9pPr marL="3657600" algn="l" defTabSz="457200" rtl="0" eaLnBrk="1" latinLnBrk="0" hangingPunct="1">
      <a:defRPr sz="2400" kern="1200">
        <a:solidFill>
          <a:schemeClr val="tx1"/>
        </a:solidFill>
        <a:latin typeface="Arial" charset="0"/>
        <a:ea typeface="ヒラギノ角ゴ Pro W3"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E0026"/>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72" y="-2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7A452F-0AD7-4EBA-90A4-D45340E5F3C0}" type="datetimeFigureOut">
              <a:rPr lang="en-US" smtClean="0"/>
              <a:pPr/>
              <a:t>5/17/2016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School of Health Related Professions</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993439-1CD2-480E-999A-7E2CA6F46AD0}" type="slidenum">
              <a:rPr lang="en-US" smtClean="0"/>
              <a:pPr/>
              <a:t>‹#›</a:t>
            </a:fld>
            <a:endParaRPr lang="en-US"/>
          </a:p>
        </p:txBody>
      </p:sp>
    </p:spTree>
    <p:extLst>
      <p:ext uri="{BB962C8B-B14F-4D97-AF65-F5344CB8AC3E}">
        <p14:creationId xmlns:p14="http://schemas.microsoft.com/office/powerpoint/2010/main" xmlns="" val="384083811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026240-B5BE-40BE-B0B0-A491308B1818}" type="datetimeFigureOut">
              <a:rPr lang="en-US" smtClean="0"/>
              <a:pPr/>
              <a:t>5/17/2016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School of Health Related Professions</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2391D7-6D98-414C-A4E5-16E3A61E3BC8}" type="slidenum">
              <a:rPr lang="en-US" smtClean="0"/>
              <a:pPr/>
              <a:t>‹#›</a:t>
            </a:fld>
            <a:endParaRPr lang="en-US"/>
          </a:p>
        </p:txBody>
      </p:sp>
    </p:spTree>
    <p:extLst>
      <p:ext uri="{BB962C8B-B14F-4D97-AF65-F5344CB8AC3E}">
        <p14:creationId xmlns:p14="http://schemas.microsoft.com/office/powerpoint/2010/main" xmlns="" val="200486032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School of Health Related Professions</a:t>
            </a:r>
            <a:endParaRPr lang="en-US"/>
          </a:p>
        </p:txBody>
      </p:sp>
    </p:spTree>
    <p:extLst>
      <p:ext uri="{BB962C8B-B14F-4D97-AF65-F5344CB8AC3E}">
        <p14:creationId xmlns:p14="http://schemas.microsoft.com/office/powerpoint/2010/main" xmlns="" val="461900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395288" y="381000"/>
            <a:ext cx="28321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3619B-24D7-8945-809B-D2ED0573D3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385DE-52B0-AF43-B555-3FA3C6F214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E0693-6FA7-A045-9056-1486B5F0E9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4B886-481A-7F4B-9031-EB5969C62F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47BA-85F1-C447-9F83-A2C0AF08E0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40180-BDD8-7747-95E4-41C1571D3C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BE5EA-2F32-3E4B-96D0-D94516CCCC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856DA-8C39-514A-9743-990D6BC392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4FEE7-89FB-1243-B74D-9C87C262383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5/17/2016</a:t>
            </a:fld>
            <a:endParaRPr lang="en-US" dirty="0"/>
          </a:p>
        </p:txBody>
      </p:sp>
      <p:sp>
        <p:nvSpPr>
          <p:cNvPr id="9" name="Slide Number Placeholder 8"/>
          <p:cNvSpPr>
            <a:spLocks noGrp="1"/>
          </p:cNvSpPr>
          <p:nvPr>
            <p:ph type="sldNum" sz="quarter" idx="11"/>
          </p:nvPr>
        </p:nvSpPr>
        <p:spPr/>
        <p:txBody>
          <a:bodyPr/>
          <a:lstStyle/>
          <a:p>
            <a:fld id="{9EF7CF20-553B-804F-8D7F-6FB0E9336B38}"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035861-2DEC-9A44-9431-43B28235803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5/17/2016</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edscape.com/viewarticle/858152_print" TargetMode="External"/><Relationship Id="rId2" Type="http://schemas.openxmlformats.org/officeDocument/2006/relationships/hyperlink" Target="http://www.dmlp.org/legalguid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r>
              <a:rPr lang="en-US" dirty="0" smtClean="0">
                <a:solidFill>
                  <a:schemeClr val="tx1"/>
                </a:solidFill>
                <a:latin typeface="Arial" charset="0"/>
              </a:rPr>
              <a:t>Creating an Ethical Work Environment</a:t>
            </a:r>
            <a:endParaRPr lang="en-US" dirty="0">
              <a:solidFill>
                <a:schemeClr val="tx1"/>
              </a:solidFill>
              <a:latin typeface="Arial" charset="0"/>
            </a:endParaRPr>
          </a:p>
        </p:txBody>
      </p:sp>
      <p:sp>
        <p:nvSpPr>
          <p:cNvPr id="13314" name="Rectangle 3"/>
          <p:cNvSpPr>
            <a:spLocks noGrp="1" noChangeArrowheads="1"/>
          </p:cNvSpPr>
          <p:nvPr>
            <p:ph type="subTitle" idx="1"/>
          </p:nvPr>
        </p:nvSpPr>
        <p:spPr/>
        <p:txBody>
          <a:bodyPr>
            <a:normAutofit lnSpcReduction="10000"/>
          </a:bodyPr>
          <a:lstStyle/>
          <a:p>
            <a:r>
              <a:rPr lang="en-US" dirty="0">
                <a:solidFill>
                  <a:schemeClr val="tx1"/>
                </a:solidFill>
              </a:rPr>
              <a:t>Julie O’Sullivan-Maillet, PhD, RDN</a:t>
            </a:r>
          </a:p>
          <a:p>
            <a:r>
              <a:rPr lang="en-US" dirty="0">
                <a:solidFill>
                  <a:schemeClr val="tx1"/>
                </a:solidFill>
              </a:rPr>
              <a:t>May 13</a:t>
            </a:r>
            <a:r>
              <a:rPr lang="en-US" baseline="30000" dirty="0">
                <a:solidFill>
                  <a:schemeClr val="tx1"/>
                </a:solidFill>
              </a:rPr>
              <a:t>th</a:t>
            </a:r>
            <a:r>
              <a:rPr lang="en-US" dirty="0">
                <a:solidFill>
                  <a:schemeClr val="tx1"/>
                </a:solidFill>
              </a:rPr>
              <a:t>, 2016 </a:t>
            </a:r>
          </a:p>
          <a:p>
            <a:r>
              <a:rPr lang="en-US" sz="2000" dirty="0">
                <a:solidFill>
                  <a:schemeClr val="tx1"/>
                </a:solidFill>
              </a:rPr>
              <a:t>Association for Healthcare Foodservice of New York</a:t>
            </a:r>
          </a:p>
          <a:p>
            <a:endParaRPr lang="en-US" dirty="0">
              <a:latin typeface="Arial" charset="0"/>
            </a:endParaRPr>
          </a:p>
        </p:txBody>
      </p:sp>
    </p:spTree>
    <p:extLst>
      <p:ext uri="{BB962C8B-B14F-4D97-AF65-F5344CB8AC3E}">
        <p14:creationId xmlns:p14="http://schemas.microsoft.com/office/powerpoint/2010/main" xmlns="" val="328542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Breaches</a:t>
            </a:r>
            <a:endParaRPr lang="en-US" dirty="0"/>
          </a:p>
        </p:txBody>
      </p:sp>
      <p:sp>
        <p:nvSpPr>
          <p:cNvPr id="3" name="Content Placeholder 2"/>
          <p:cNvSpPr>
            <a:spLocks noGrp="1"/>
          </p:cNvSpPr>
          <p:nvPr>
            <p:ph idx="1"/>
          </p:nvPr>
        </p:nvSpPr>
        <p:spPr/>
        <p:txBody>
          <a:bodyPr/>
          <a:lstStyle/>
          <a:p>
            <a:r>
              <a:rPr lang="en-US" sz="2400" dirty="0" smtClean="0"/>
              <a:t>All eyes on you even for small items</a:t>
            </a:r>
          </a:p>
          <a:p>
            <a:r>
              <a:rPr lang="en-US" sz="2400" dirty="0" smtClean="0"/>
              <a:t>Cutting corners</a:t>
            </a:r>
          </a:p>
          <a:p>
            <a:r>
              <a:rPr lang="en-US" sz="2400" dirty="0" smtClean="0"/>
              <a:t>Fudging dates or temperatures or what ever</a:t>
            </a:r>
          </a:p>
          <a:p>
            <a:r>
              <a:rPr lang="en-US" sz="2400" dirty="0" smtClean="0"/>
              <a:t>Improper exchanges</a:t>
            </a:r>
          </a:p>
          <a:p>
            <a:r>
              <a:rPr lang="en-US" sz="2400" dirty="0" smtClean="0"/>
              <a:t>Non secure information, data breaches</a:t>
            </a:r>
          </a:p>
          <a:p>
            <a:r>
              <a:rPr lang="en-US" sz="2400" dirty="0" smtClean="0"/>
              <a:t>Not shredding confidential information</a:t>
            </a:r>
          </a:p>
          <a:p>
            <a:r>
              <a:rPr lang="en-US" sz="2400" dirty="0" smtClean="0"/>
              <a:t>Accessing records, inappropriately</a:t>
            </a:r>
          </a:p>
          <a:p>
            <a:r>
              <a:rPr lang="en-US" sz="2400" dirty="0" smtClean="0"/>
              <a:t>Sharing confidential information</a:t>
            </a:r>
          </a:p>
          <a:p>
            <a:r>
              <a:rPr lang="en-US" sz="2400" dirty="0" smtClean="0"/>
              <a:t>Retaliation</a:t>
            </a:r>
            <a:endParaRPr lang="en-US" sz="2400" dirty="0"/>
          </a:p>
        </p:txBody>
      </p:sp>
    </p:spTree>
    <p:extLst>
      <p:ext uri="{BB962C8B-B14F-4D97-AF65-F5344CB8AC3E}">
        <p14:creationId xmlns:p14="http://schemas.microsoft.com/office/powerpoint/2010/main" xmlns="" val="414885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6" y="776654"/>
            <a:ext cx="8229600" cy="808038"/>
          </a:xfrm>
        </p:spPr>
        <p:txBody>
          <a:bodyPr/>
          <a:lstStyle/>
          <a:p>
            <a:r>
              <a:rPr lang="en-US" dirty="0"/>
              <a:t>Criminal background checks</a:t>
            </a:r>
            <a:br>
              <a:rPr lang="en-US" dirty="0"/>
            </a:br>
            <a:endParaRPr lang="en-US" dirty="0"/>
          </a:p>
        </p:txBody>
      </p:sp>
      <p:sp>
        <p:nvSpPr>
          <p:cNvPr id="3" name="Content Placeholder 2"/>
          <p:cNvSpPr>
            <a:spLocks noGrp="1"/>
          </p:cNvSpPr>
          <p:nvPr>
            <p:ph idx="1"/>
          </p:nvPr>
        </p:nvSpPr>
        <p:spPr/>
        <p:txBody>
          <a:bodyPr/>
          <a:lstStyle/>
          <a:p>
            <a:r>
              <a:rPr lang="en-US" sz="2800" dirty="0" smtClean="0"/>
              <a:t>When?</a:t>
            </a:r>
          </a:p>
          <a:p>
            <a:r>
              <a:rPr lang="en-US" sz="2800" dirty="0" smtClean="0"/>
              <a:t>Why?</a:t>
            </a:r>
          </a:p>
          <a:p>
            <a:r>
              <a:rPr lang="en-US" sz="2800" dirty="0" smtClean="0"/>
              <a:t>Does it discriminate?</a:t>
            </a:r>
            <a:endParaRPr lang="en-US" sz="2800" dirty="0"/>
          </a:p>
        </p:txBody>
      </p:sp>
    </p:spTree>
    <p:extLst>
      <p:ext uri="{BB962C8B-B14F-4D97-AF65-F5344CB8AC3E}">
        <p14:creationId xmlns:p14="http://schemas.microsoft.com/office/powerpoint/2010/main" xmlns="" val="118125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Competency assessment of all</a:t>
            </a:r>
            <a:br>
              <a:rPr lang="en-US" dirty="0"/>
            </a:br>
            <a:endParaRPr lang="en-US" dirty="0"/>
          </a:p>
        </p:txBody>
      </p:sp>
      <p:sp>
        <p:nvSpPr>
          <p:cNvPr id="3" name="Content Placeholder 2"/>
          <p:cNvSpPr>
            <a:spLocks noGrp="1"/>
          </p:cNvSpPr>
          <p:nvPr>
            <p:ph idx="1"/>
          </p:nvPr>
        </p:nvSpPr>
        <p:spPr/>
        <p:txBody>
          <a:bodyPr/>
          <a:lstStyle/>
          <a:p>
            <a:r>
              <a:rPr lang="en-US" sz="2800" dirty="0" smtClean="0"/>
              <a:t>Your obligation to safety</a:t>
            </a:r>
          </a:p>
          <a:p>
            <a:r>
              <a:rPr lang="en-US" sz="2800" dirty="0" smtClean="0"/>
              <a:t>Your obligation for sufficient training</a:t>
            </a:r>
          </a:p>
          <a:p>
            <a:r>
              <a:rPr lang="en-US" sz="2800" dirty="0" smtClean="0"/>
              <a:t>Your obligation if you think a disability </a:t>
            </a:r>
            <a:endParaRPr lang="en-US" sz="2800" dirty="0"/>
          </a:p>
        </p:txBody>
      </p:sp>
    </p:spTree>
    <p:extLst>
      <p:ext uri="{BB962C8B-B14F-4D97-AF65-F5344CB8AC3E}">
        <p14:creationId xmlns:p14="http://schemas.microsoft.com/office/powerpoint/2010/main" xmlns="" val="144450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bias in decision making</a:t>
            </a:r>
          </a:p>
        </p:txBody>
      </p:sp>
      <p:sp>
        <p:nvSpPr>
          <p:cNvPr id="3" name="Content Placeholder 2"/>
          <p:cNvSpPr>
            <a:spLocks noGrp="1"/>
          </p:cNvSpPr>
          <p:nvPr>
            <p:ph idx="1"/>
          </p:nvPr>
        </p:nvSpPr>
        <p:spPr/>
        <p:txBody>
          <a:bodyPr/>
          <a:lstStyle/>
          <a:p>
            <a:r>
              <a:rPr lang="en-US" dirty="0" smtClean="0"/>
              <a:t>Time sensitive</a:t>
            </a:r>
          </a:p>
          <a:p>
            <a:r>
              <a:rPr lang="en-US" dirty="0" smtClean="0"/>
              <a:t>Visual bias</a:t>
            </a:r>
          </a:p>
          <a:p>
            <a:r>
              <a:rPr lang="en-US" dirty="0" smtClean="0"/>
              <a:t>Relationship bias</a:t>
            </a:r>
            <a:endParaRPr lang="en-US" dirty="0"/>
          </a:p>
        </p:txBody>
      </p:sp>
    </p:spTree>
    <p:extLst>
      <p:ext uri="{BB962C8B-B14F-4D97-AF65-F5344CB8AC3E}">
        <p14:creationId xmlns:p14="http://schemas.microsoft.com/office/powerpoint/2010/main" xmlns="" val="341768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Ethics</a:t>
            </a:r>
            <a:endParaRPr lang="en-US" dirty="0"/>
          </a:p>
        </p:txBody>
      </p:sp>
      <p:sp>
        <p:nvSpPr>
          <p:cNvPr id="3" name="Content Placeholder 2"/>
          <p:cNvSpPr>
            <a:spLocks noGrp="1"/>
          </p:cNvSpPr>
          <p:nvPr>
            <p:ph idx="1"/>
          </p:nvPr>
        </p:nvSpPr>
        <p:spPr/>
        <p:txBody>
          <a:bodyPr/>
          <a:lstStyle/>
          <a:p>
            <a:r>
              <a:rPr lang="en-US" dirty="0" smtClean="0"/>
              <a:t>Sustainability</a:t>
            </a:r>
          </a:p>
          <a:p>
            <a:r>
              <a:rPr lang="en-US" dirty="0" smtClean="0"/>
              <a:t>Waste management</a:t>
            </a:r>
          </a:p>
          <a:p>
            <a:r>
              <a:rPr lang="en-US" dirty="0" smtClean="0"/>
              <a:t>Conservation</a:t>
            </a:r>
            <a:endParaRPr lang="en-US" dirty="0"/>
          </a:p>
        </p:txBody>
      </p:sp>
    </p:spTree>
    <p:extLst>
      <p:ext uri="{BB962C8B-B14F-4D97-AF65-F5344CB8AC3E}">
        <p14:creationId xmlns:p14="http://schemas.microsoft.com/office/powerpoint/2010/main" xmlns="" val="394901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a:t>
            </a:r>
            <a:endParaRPr lang="en-US" dirty="0"/>
          </a:p>
        </p:txBody>
      </p:sp>
      <p:sp>
        <p:nvSpPr>
          <p:cNvPr id="3" name="Content Placeholder 2"/>
          <p:cNvSpPr>
            <a:spLocks noGrp="1"/>
          </p:cNvSpPr>
          <p:nvPr>
            <p:ph idx="1"/>
          </p:nvPr>
        </p:nvSpPr>
        <p:spPr/>
        <p:txBody>
          <a:bodyPr/>
          <a:lstStyle/>
          <a:p>
            <a:r>
              <a:rPr lang="en-US" dirty="0" smtClean="0"/>
              <a:t>individual rights</a:t>
            </a:r>
          </a:p>
          <a:p>
            <a:r>
              <a:rPr lang="en-US" dirty="0"/>
              <a:t>i</a:t>
            </a:r>
            <a:r>
              <a:rPr lang="en-US" dirty="0" smtClean="0"/>
              <a:t>nstitutional obligations</a:t>
            </a:r>
          </a:p>
          <a:p>
            <a:r>
              <a:rPr lang="en-US" dirty="0" smtClean="0"/>
              <a:t>best practices</a:t>
            </a:r>
          </a:p>
          <a:p>
            <a:r>
              <a:rPr lang="en-US" dirty="0" smtClean="0"/>
              <a:t>teamwork</a:t>
            </a:r>
            <a:endParaRPr lang="en-US" dirty="0"/>
          </a:p>
          <a:p>
            <a:endParaRPr lang="en-US" dirty="0"/>
          </a:p>
        </p:txBody>
      </p:sp>
    </p:spTree>
    <p:extLst>
      <p:ext uri="{BB962C8B-B14F-4D97-AF65-F5344CB8AC3E}">
        <p14:creationId xmlns:p14="http://schemas.microsoft.com/office/powerpoint/2010/main" xmlns="" val="392007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Use of Technology</a:t>
            </a:r>
            <a:endParaRPr lang="en-US" dirty="0"/>
          </a:p>
        </p:txBody>
      </p:sp>
      <p:sp>
        <p:nvSpPr>
          <p:cNvPr id="3" name="Content Placeholder 2"/>
          <p:cNvSpPr>
            <a:spLocks noGrp="1"/>
          </p:cNvSpPr>
          <p:nvPr>
            <p:ph idx="1"/>
          </p:nvPr>
        </p:nvSpPr>
        <p:spPr/>
        <p:txBody>
          <a:bodyPr/>
          <a:lstStyle/>
          <a:p>
            <a:r>
              <a:rPr lang="en-US" dirty="0"/>
              <a:t>Tracking whereabouts </a:t>
            </a:r>
            <a:endParaRPr lang="en-US" dirty="0" smtClean="0"/>
          </a:p>
          <a:p>
            <a:r>
              <a:rPr lang="en-US" dirty="0" smtClean="0"/>
              <a:t>Productivity </a:t>
            </a:r>
          </a:p>
          <a:p>
            <a:r>
              <a:rPr lang="en-US" dirty="0" smtClean="0"/>
              <a:t>Taping, ethical vs legal considerations</a:t>
            </a:r>
          </a:p>
          <a:p>
            <a:r>
              <a:rPr lang="en-US" dirty="0" smtClean="0"/>
              <a:t>Tracking  health and fitness</a:t>
            </a:r>
          </a:p>
          <a:p>
            <a:r>
              <a:rPr lang="en-US" dirty="0" smtClean="0"/>
              <a:t>Freedom (?) of speak</a:t>
            </a:r>
            <a:endParaRPr lang="en-US" dirty="0"/>
          </a:p>
          <a:p>
            <a:endParaRPr lang="en-US" dirty="0"/>
          </a:p>
        </p:txBody>
      </p:sp>
    </p:spTree>
    <p:extLst>
      <p:ext uri="{BB962C8B-B14F-4D97-AF65-F5344CB8AC3E}">
        <p14:creationId xmlns:p14="http://schemas.microsoft.com/office/powerpoint/2010/main" xmlns="" val="128165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Work Environment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33076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Work Environment</a:t>
            </a:r>
            <a:endParaRPr lang="en-US" dirty="0"/>
          </a:p>
        </p:txBody>
      </p:sp>
      <p:sp>
        <p:nvSpPr>
          <p:cNvPr id="3" name="Content Placeholder 2"/>
          <p:cNvSpPr>
            <a:spLocks noGrp="1"/>
          </p:cNvSpPr>
          <p:nvPr>
            <p:ph idx="1"/>
          </p:nvPr>
        </p:nvSpPr>
        <p:spPr/>
        <p:txBody>
          <a:bodyPr/>
          <a:lstStyle/>
          <a:p>
            <a:r>
              <a:rPr lang="en-US" dirty="0" smtClean="0"/>
              <a:t>Valued</a:t>
            </a:r>
          </a:p>
          <a:p>
            <a:r>
              <a:rPr lang="en-US" dirty="0" smtClean="0"/>
              <a:t>Trust</a:t>
            </a:r>
          </a:p>
          <a:p>
            <a:r>
              <a:rPr lang="en-US" dirty="0" smtClean="0"/>
              <a:t>Open conversations</a:t>
            </a:r>
          </a:p>
          <a:p>
            <a:r>
              <a:rPr lang="en-US" dirty="0" smtClean="0"/>
              <a:t>Autonomy and accountability</a:t>
            </a:r>
          </a:p>
          <a:p>
            <a:r>
              <a:rPr lang="en-US" dirty="0" smtClean="0"/>
              <a:t>Diversity in multiple ways</a:t>
            </a:r>
          </a:p>
          <a:p>
            <a:r>
              <a:rPr lang="en-US" dirty="0" smtClean="0"/>
              <a:t>Honest</a:t>
            </a:r>
          </a:p>
          <a:p>
            <a:r>
              <a:rPr lang="en-US" dirty="0" smtClean="0"/>
              <a:t>Progressive</a:t>
            </a:r>
          </a:p>
          <a:p>
            <a:r>
              <a:rPr lang="en-US" dirty="0" smtClean="0"/>
              <a:t>Learning and </a:t>
            </a:r>
            <a:r>
              <a:rPr lang="en-US" smtClean="0"/>
              <a:t>innovative values</a:t>
            </a:r>
            <a:endParaRPr lang="en-US" dirty="0"/>
          </a:p>
        </p:txBody>
      </p:sp>
    </p:spTree>
    <p:extLst>
      <p:ext uri="{BB962C8B-B14F-4D97-AF65-F5344CB8AC3E}">
        <p14:creationId xmlns:p14="http://schemas.microsoft.com/office/powerpoint/2010/main" xmlns="" val="139344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t>
            </a:r>
            <a:r>
              <a:rPr lang="en-US" dirty="0" err="1" smtClean="0"/>
              <a:t>Wordmap</a:t>
            </a:r>
            <a:endParaRPr lang="en-US" dirty="0"/>
          </a:p>
        </p:txBody>
      </p:sp>
      <p:pic>
        <p:nvPicPr>
          <p:cNvPr id="4" name="Content Placeholder 3"/>
          <p:cNvPicPr>
            <a:picLocks noGrp="1"/>
          </p:cNvPicPr>
          <p:nvPr>
            <p:ph idx="1"/>
          </p:nvPr>
        </p:nvPicPr>
        <p:blipFill>
          <a:blip r:embed="rId2" cstate="print"/>
          <a:stretch>
            <a:fillRect/>
          </a:stretch>
        </p:blipFill>
        <p:spPr>
          <a:xfrm>
            <a:off x="105508" y="1239715"/>
            <a:ext cx="8335107" cy="4932485"/>
          </a:xfrm>
          <a:prstGeom prst="rect">
            <a:avLst/>
          </a:prstGeom>
        </p:spPr>
      </p:pic>
    </p:spTree>
    <p:extLst>
      <p:ext uri="{BB962C8B-B14F-4D97-AF65-F5344CB8AC3E}">
        <p14:creationId xmlns:p14="http://schemas.microsoft.com/office/powerpoint/2010/main" xmlns="" val="279045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aim</a:t>
            </a:r>
            <a:endParaRPr lang="en-US" dirty="0"/>
          </a:p>
        </p:txBody>
      </p:sp>
      <p:sp>
        <p:nvSpPr>
          <p:cNvPr id="3" name="Content Placeholder 2"/>
          <p:cNvSpPr>
            <a:spLocks noGrp="1"/>
          </p:cNvSpPr>
          <p:nvPr>
            <p:ph idx="1"/>
          </p:nvPr>
        </p:nvSpPr>
        <p:spPr/>
        <p:txBody>
          <a:bodyPr/>
          <a:lstStyle/>
          <a:p>
            <a:r>
              <a:rPr lang="en-US" dirty="0" smtClean="0"/>
              <a:t>Provide you references that may be valuable to you</a:t>
            </a:r>
          </a:p>
          <a:p>
            <a:r>
              <a:rPr lang="en-US" dirty="0" smtClean="0"/>
              <a:t>Help you think broadly about ethics in the workplace</a:t>
            </a:r>
          </a:p>
          <a:p>
            <a:r>
              <a:rPr lang="en-US" dirty="0" smtClean="0"/>
              <a:t>Reminder you that many eyes are on you</a:t>
            </a:r>
          </a:p>
          <a:p>
            <a:r>
              <a:rPr lang="en-US" dirty="0" smtClean="0"/>
              <a:t>Encourage you that quality always includes ethics and can improve the workplace environment</a:t>
            </a:r>
            <a:endParaRPr lang="en-US" dirty="0"/>
          </a:p>
        </p:txBody>
      </p:sp>
    </p:spTree>
    <p:extLst>
      <p:ext uri="{BB962C8B-B14F-4D97-AF65-F5344CB8AC3E}">
        <p14:creationId xmlns:p14="http://schemas.microsoft.com/office/powerpoint/2010/main" xmlns="" val="1011952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obligation to innovate</a:t>
            </a:r>
            <a:endParaRPr lang="en-US" dirty="0"/>
          </a:p>
        </p:txBody>
      </p:sp>
      <p:sp>
        <p:nvSpPr>
          <p:cNvPr id="3" name="Content Placeholder 2"/>
          <p:cNvSpPr>
            <a:spLocks noGrp="1"/>
          </p:cNvSpPr>
          <p:nvPr>
            <p:ph idx="1"/>
          </p:nvPr>
        </p:nvSpPr>
        <p:spPr/>
        <p:txBody>
          <a:bodyPr/>
          <a:lstStyle/>
          <a:p>
            <a:r>
              <a:rPr lang="en-US" dirty="0" smtClean="0"/>
              <a:t>Change is hard</a:t>
            </a:r>
          </a:p>
          <a:p>
            <a:r>
              <a:rPr lang="en-US" dirty="0" smtClean="0"/>
              <a:t>Does not equal improvement, but</a:t>
            </a:r>
          </a:p>
          <a:p>
            <a:r>
              <a:rPr lang="en-US" dirty="0" smtClean="0"/>
              <a:t>All improvement requires change</a:t>
            </a:r>
          </a:p>
          <a:p>
            <a:r>
              <a:rPr lang="en-US" dirty="0" smtClean="0"/>
              <a:t>Experimenting is crucial to creativity breakthroughs</a:t>
            </a:r>
          </a:p>
          <a:p>
            <a:r>
              <a:rPr lang="en-US" dirty="0" smtClean="0"/>
              <a:t>Experiment to test assumption</a:t>
            </a:r>
          </a:p>
          <a:p>
            <a:r>
              <a:rPr lang="en-US" dirty="0" smtClean="0"/>
              <a:t>Failed experiments is still learning</a:t>
            </a:r>
            <a:endParaRPr lang="en-US" dirty="0"/>
          </a:p>
          <a:p>
            <a:r>
              <a:rPr lang="en-US" dirty="0" smtClean="0"/>
              <a:t>Small steps, quickly measured stimulate change</a:t>
            </a:r>
          </a:p>
          <a:p>
            <a:r>
              <a:rPr lang="en-US" dirty="0" smtClean="0"/>
              <a:t>Better you shape the change than it change you</a:t>
            </a:r>
          </a:p>
          <a:p>
            <a:r>
              <a:rPr lang="en-US" dirty="0" smtClean="0"/>
              <a:t>Needs to be realistic in action and defined in realistic timeframe</a:t>
            </a:r>
          </a:p>
          <a:p>
            <a:endParaRPr lang="en-US" dirty="0" smtClean="0"/>
          </a:p>
          <a:p>
            <a:endParaRPr lang="en-US" dirty="0"/>
          </a:p>
        </p:txBody>
      </p:sp>
    </p:spTree>
    <p:extLst>
      <p:ext uri="{BB962C8B-B14F-4D97-AF65-F5344CB8AC3E}">
        <p14:creationId xmlns:p14="http://schemas.microsoft.com/office/powerpoint/2010/main" xmlns="" val="24976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Suggested References</a:t>
            </a:r>
            <a:endParaRPr lang="en-US" dirty="0"/>
          </a:p>
        </p:txBody>
      </p:sp>
      <p:sp>
        <p:nvSpPr>
          <p:cNvPr id="7" name="Content Placeholder 6"/>
          <p:cNvSpPr>
            <a:spLocks noGrp="1"/>
          </p:cNvSpPr>
          <p:nvPr>
            <p:ph idx="1"/>
          </p:nvPr>
        </p:nvSpPr>
        <p:spPr/>
        <p:txBody>
          <a:bodyPr/>
          <a:lstStyle/>
          <a:p>
            <a:r>
              <a:rPr lang="en-US" dirty="0"/>
              <a:t>American Dietetic Association/Commission on Dietetic Registration. Code of Ethics for the Profession of Dietetics and Process for Consideration of Ethical Issues. </a:t>
            </a:r>
            <a:r>
              <a:rPr lang="en-US" i="1" dirty="0"/>
              <a:t>Journal of the American Dietetic Association</a:t>
            </a:r>
            <a:r>
              <a:rPr lang="en-US" dirty="0"/>
              <a:t>. 2009: 109 (8): 1461-1467.</a:t>
            </a:r>
          </a:p>
          <a:p>
            <a:r>
              <a:rPr lang="en-US" dirty="0"/>
              <a:t>Academy of Nutrition and Dietetics, Quality Management Committee and Scope of Practice Subcommittee. Scope of Practice in Nutrition and Dietetics. </a:t>
            </a:r>
            <a:r>
              <a:rPr lang="en-US" i="1" dirty="0"/>
              <a:t>Journal of the Academy of Nutrition and Dietetics</a:t>
            </a:r>
            <a:r>
              <a:rPr lang="en-US" dirty="0"/>
              <a:t>. 2013: </a:t>
            </a:r>
            <a:r>
              <a:rPr lang="en-US" dirty="0" err="1"/>
              <a:t>Suppl</a:t>
            </a:r>
            <a:r>
              <a:rPr lang="en-US" dirty="0"/>
              <a:t> 2, 113(6): S11-S16.</a:t>
            </a:r>
          </a:p>
          <a:p>
            <a:r>
              <a:rPr lang="en-US" dirty="0"/>
              <a:t>Position of the Academy of Nutrition and Dietetics. Ethical and Legal Issues in Feeding and Hydration. </a:t>
            </a:r>
            <a:r>
              <a:rPr lang="en-US" i="1" dirty="0"/>
              <a:t>Journal of the Academy of Nutrition and Dietetics</a:t>
            </a:r>
            <a:r>
              <a:rPr lang="en-US" dirty="0"/>
              <a:t>. 2013: 113 (6): 828-833.</a:t>
            </a:r>
          </a:p>
          <a:p>
            <a:endParaRPr lang="en-US" dirty="0"/>
          </a:p>
        </p:txBody>
      </p:sp>
    </p:spTree>
    <p:extLst>
      <p:ext uri="{BB962C8B-B14F-4D97-AF65-F5344CB8AC3E}">
        <p14:creationId xmlns:p14="http://schemas.microsoft.com/office/powerpoint/2010/main" xmlns="" val="349323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277" y="867849"/>
            <a:ext cx="6286500" cy="4524315"/>
          </a:xfrm>
          <a:prstGeom prst="rect">
            <a:avLst/>
          </a:prstGeom>
        </p:spPr>
        <p:txBody>
          <a:bodyPr wrap="square">
            <a:spAutoFit/>
          </a:bodyPr>
          <a:lstStyle/>
          <a:p>
            <a:r>
              <a:rPr lang="en-US" dirty="0" smtClean="0"/>
              <a:t>References continued:</a:t>
            </a:r>
          </a:p>
          <a:p>
            <a:endParaRPr lang="en-US" dirty="0" smtClean="0"/>
          </a:p>
          <a:p>
            <a:r>
              <a:rPr lang="en-US" dirty="0" smtClean="0"/>
              <a:t>Academy </a:t>
            </a:r>
            <a:r>
              <a:rPr lang="en-US" dirty="0"/>
              <a:t>of Nutrition and Dietetics, Quality Management Committee and Executive  Committee of the Management of Food and Nutrition Services DPG. Revised Standards of Professional Performance for Registered Dietitian Nutritionist in Management of Food and Nutrition Systems. </a:t>
            </a:r>
            <a:r>
              <a:rPr lang="en-US" i="1" dirty="0"/>
              <a:t>Journal of the Academy of Nutrition and Dietetics</a:t>
            </a:r>
            <a:r>
              <a:rPr lang="en-US" dirty="0"/>
              <a:t>. 2014: 114(7): 1104-1112. Details electronically same volume 112.e1-e21.</a:t>
            </a:r>
          </a:p>
        </p:txBody>
      </p:sp>
    </p:spTree>
    <p:extLst>
      <p:ext uri="{BB962C8B-B14F-4D97-AF65-F5344CB8AC3E}">
        <p14:creationId xmlns:p14="http://schemas.microsoft.com/office/powerpoint/2010/main" xmlns="" val="114602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176" y="720969"/>
            <a:ext cx="7183315" cy="5262979"/>
          </a:xfrm>
          <a:prstGeom prst="rect">
            <a:avLst/>
          </a:prstGeom>
        </p:spPr>
        <p:txBody>
          <a:bodyPr wrap="square">
            <a:spAutoFit/>
          </a:bodyPr>
          <a:lstStyle/>
          <a:p>
            <a:r>
              <a:rPr lang="en-US" dirty="0"/>
              <a:t>References continued:</a:t>
            </a:r>
          </a:p>
          <a:p>
            <a:endParaRPr lang="en-US" dirty="0" smtClean="0"/>
          </a:p>
          <a:p>
            <a:r>
              <a:rPr lang="en-US" dirty="0" smtClean="0"/>
              <a:t>Sauer </a:t>
            </a:r>
            <a:r>
              <a:rPr lang="en-US" dirty="0"/>
              <a:t>K. Ethics in Action: Ethical Considerations in Management Practice. </a:t>
            </a:r>
            <a:r>
              <a:rPr lang="en-US" i="1" dirty="0"/>
              <a:t>Journal of the Academy of Nutrition and Dietetics</a:t>
            </a:r>
            <a:r>
              <a:rPr lang="en-US" dirty="0"/>
              <a:t>. 2016: 116 (1):148-149</a:t>
            </a:r>
            <a:r>
              <a:rPr lang="en-US" dirty="0" smtClean="0"/>
              <a:t>.</a:t>
            </a:r>
          </a:p>
          <a:p>
            <a:endParaRPr lang="en-US" dirty="0"/>
          </a:p>
          <a:p>
            <a:r>
              <a:rPr lang="en-US" dirty="0"/>
              <a:t>Barkley WC. Ethical Practice in Foodservice Management.</a:t>
            </a:r>
            <a:r>
              <a:rPr lang="en-US" i="1" dirty="0"/>
              <a:t> Journal of the Academy of Nutrition and Dietetics. </a:t>
            </a:r>
            <a:r>
              <a:rPr lang="en-US" dirty="0"/>
              <a:t>2012:suppl 2, 112 (5):S41-S42</a:t>
            </a:r>
            <a:r>
              <a:rPr lang="en-US" dirty="0" smtClean="0"/>
              <a:t>.</a:t>
            </a:r>
          </a:p>
          <a:p>
            <a:endParaRPr lang="en-US" dirty="0"/>
          </a:p>
          <a:p>
            <a:r>
              <a:rPr lang="en-US" dirty="0" err="1"/>
              <a:t>Zeitler</a:t>
            </a:r>
            <a:r>
              <a:rPr lang="en-US" dirty="0"/>
              <a:t> NW, </a:t>
            </a:r>
            <a:r>
              <a:rPr lang="en-US" dirty="0" err="1"/>
              <a:t>Luisi</a:t>
            </a:r>
            <a:r>
              <a:rPr lang="en-US" dirty="0"/>
              <a:t> L. Ethics in Action: Criminal Background Checks for Employment. </a:t>
            </a:r>
            <a:r>
              <a:rPr lang="en-US" i="1" dirty="0"/>
              <a:t>Journal of the Academy of Nutrition and Dietetics.</a:t>
            </a:r>
            <a:r>
              <a:rPr lang="en-US" dirty="0"/>
              <a:t> 2016: 116 (4): 692-694.</a:t>
            </a:r>
          </a:p>
        </p:txBody>
      </p:sp>
    </p:spTree>
    <p:extLst>
      <p:ext uri="{BB962C8B-B14F-4D97-AF65-F5344CB8AC3E}">
        <p14:creationId xmlns:p14="http://schemas.microsoft.com/office/powerpoint/2010/main" xmlns="" val="398895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1" y="764931"/>
            <a:ext cx="8018584" cy="5016758"/>
          </a:xfrm>
          <a:prstGeom prst="rect">
            <a:avLst/>
          </a:prstGeom>
        </p:spPr>
        <p:txBody>
          <a:bodyPr wrap="square">
            <a:spAutoFit/>
          </a:bodyPr>
          <a:lstStyle/>
          <a:p>
            <a:r>
              <a:rPr lang="en-US" sz="2000" dirty="0" smtClean="0"/>
              <a:t>Broader References:</a:t>
            </a:r>
          </a:p>
          <a:p>
            <a:r>
              <a:rPr lang="en-US" sz="2000" dirty="0" smtClean="0"/>
              <a:t>New </a:t>
            </a:r>
            <a:r>
              <a:rPr lang="en-US" sz="2000" dirty="0"/>
              <a:t>York Recording Law. Digital Media Law Project. Accessed 3/14/16 at </a:t>
            </a:r>
            <a:r>
              <a:rPr lang="en-US" sz="2000" u="sng" dirty="0">
                <a:hlinkClick r:id="rId2"/>
              </a:rPr>
              <a:t>http://www.dmlp.org/legalguide</a:t>
            </a:r>
            <a:r>
              <a:rPr lang="en-US" sz="2000" dirty="0" smtClean="0"/>
              <a:t>.</a:t>
            </a:r>
          </a:p>
          <a:p>
            <a:endParaRPr lang="en-US" sz="2000" dirty="0"/>
          </a:p>
          <a:p>
            <a:r>
              <a:rPr lang="en-US" sz="2000" dirty="0"/>
              <a:t>Tucker ME. New Guidance on Diabetes Care in Elderly Residential Facilities. Feb 2, 2016. Accessed at </a:t>
            </a:r>
            <a:r>
              <a:rPr lang="en-US" sz="2000" u="sng" dirty="0">
                <a:hlinkClick r:id="rId3"/>
              </a:rPr>
              <a:t>http://www.medscape.com/viewarticle/858152_print</a:t>
            </a:r>
            <a:r>
              <a:rPr lang="en-US" sz="2000" dirty="0" smtClean="0"/>
              <a:t>.</a:t>
            </a:r>
          </a:p>
          <a:p>
            <a:endParaRPr lang="en-US" sz="2000" dirty="0"/>
          </a:p>
          <a:p>
            <a:r>
              <a:rPr lang="en-US" sz="2000" dirty="0" err="1"/>
              <a:t>Haggin</a:t>
            </a:r>
            <a:r>
              <a:rPr lang="en-US" sz="2000" dirty="0"/>
              <a:t> P. As Wearables in Workplace, Spread, So Do Legal Concerns. </a:t>
            </a:r>
            <a:r>
              <a:rPr lang="en-US" sz="2000" i="1" dirty="0"/>
              <a:t>Wall St Journal. </a:t>
            </a:r>
            <a:r>
              <a:rPr lang="en-US" sz="2000" dirty="0"/>
              <a:t>March 13, </a:t>
            </a:r>
            <a:r>
              <a:rPr lang="en-US" sz="2000" dirty="0" smtClean="0"/>
              <a:t>2016</a:t>
            </a:r>
          </a:p>
          <a:p>
            <a:endParaRPr lang="en-US" sz="2000" dirty="0"/>
          </a:p>
          <a:p>
            <a:r>
              <a:rPr lang="en-US" sz="2000" dirty="0" err="1"/>
              <a:t>Phillipss</a:t>
            </a:r>
            <a:r>
              <a:rPr lang="en-US" sz="2000" dirty="0"/>
              <a:t> JP. Workplace Violence against Health Care Workers in the United States. </a:t>
            </a:r>
            <a:r>
              <a:rPr lang="en-US" sz="2000" i="1" dirty="0"/>
              <a:t>N </a:t>
            </a:r>
            <a:r>
              <a:rPr lang="en-US" sz="2000" i="1" dirty="0" err="1"/>
              <a:t>Engl</a:t>
            </a:r>
            <a:r>
              <a:rPr lang="en-US" sz="2000" i="1" dirty="0"/>
              <a:t> J Med</a:t>
            </a:r>
            <a:r>
              <a:rPr lang="en-US" sz="2000" dirty="0"/>
              <a:t>. 2016; 374: 1661-1669</a:t>
            </a:r>
            <a:r>
              <a:rPr lang="en-US" sz="2000" dirty="0" smtClean="0"/>
              <a:t>.</a:t>
            </a:r>
          </a:p>
          <a:p>
            <a:endParaRPr lang="en-US" sz="2000" dirty="0"/>
          </a:p>
          <a:p>
            <a:r>
              <a:rPr lang="en-US" sz="2000" dirty="0"/>
              <a:t>Gandhi TK, Berwick DM, </a:t>
            </a:r>
            <a:r>
              <a:rPr lang="en-US" sz="2000" dirty="0" err="1"/>
              <a:t>Shojania</a:t>
            </a:r>
            <a:r>
              <a:rPr lang="en-US" sz="2000" dirty="0"/>
              <a:t>, KG. Patient Safety at the Crossroads. </a:t>
            </a:r>
            <a:r>
              <a:rPr lang="en-US" sz="2000" i="1" dirty="0"/>
              <a:t>JAMA</a:t>
            </a:r>
            <a:r>
              <a:rPr lang="en-US" sz="2000" dirty="0"/>
              <a:t>. 2016; 315 (17): 1829-1830.</a:t>
            </a:r>
          </a:p>
        </p:txBody>
      </p:sp>
    </p:spTree>
    <p:extLst>
      <p:ext uri="{BB962C8B-B14F-4D97-AF65-F5344CB8AC3E}">
        <p14:creationId xmlns:p14="http://schemas.microsoft.com/office/powerpoint/2010/main" xmlns="" val="3675186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44170"/>
            <a:ext cx="4572000" cy="2308324"/>
          </a:xfrm>
          <a:prstGeom prst="rect">
            <a:avLst/>
          </a:prstGeom>
        </p:spPr>
        <p:txBody>
          <a:bodyPr>
            <a:spAutoFit/>
          </a:bodyPr>
          <a:lstStyle/>
          <a:p>
            <a:r>
              <a:rPr lang="en-US" dirty="0"/>
              <a:t>“Quality means doing it right when no one is looking.” Henry Ford. </a:t>
            </a:r>
            <a:endParaRPr lang="en-US" dirty="0" smtClean="0"/>
          </a:p>
          <a:p>
            <a:endParaRPr lang="en-US" dirty="0"/>
          </a:p>
          <a:p>
            <a:r>
              <a:rPr lang="en-US" dirty="0" smtClean="0"/>
              <a:t>“Ethics </a:t>
            </a:r>
            <a:r>
              <a:rPr lang="en-US" dirty="0"/>
              <a:t>is essential to </a:t>
            </a:r>
            <a:r>
              <a:rPr lang="en-US" dirty="0" smtClean="0"/>
              <a:t>quality.” </a:t>
            </a:r>
            <a:r>
              <a:rPr lang="en-US" dirty="0"/>
              <a:t>me.</a:t>
            </a:r>
          </a:p>
        </p:txBody>
      </p:sp>
    </p:spTree>
    <p:extLst>
      <p:ext uri="{BB962C8B-B14F-4D97-AF65-F5344CB8AC3E}">
        <p14:creationId xmlns:p14="http://schemas.microsoft.com/office/powerpoint/2010/main" xmlns="" val="398939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Professional Documents</a:t>
            </a:r>
            <a:endParaRPr lang="en-US" dirty="0"/>
          </a:p>
        </p:txBody>
      </p:sp>
      <p:sp>
        <p:nvSpPr>
          <p:cNvPr id="3" name="Content Placeholder 2"/>
          <p:cNvSpPr>
            <a:spLocks noGrp="1"/>
          </p:cNvSpPr>
          <p:nvPr>
            <p:ph idx="1"/>
          </p:nvPr>
        </p:nvSpPr>
        <p:spPr/>
        <p:txBody>
          <a:bodyPr/>
          <a:lstStyle/>
          <a:p>
            <a:r>
              <a:rPr lang="en-US" sz="2800" dirty="0"/>
              <a:t>AND/CDR Code of </a:t>
            </a:r>
            <a:r>
              <a:rPr lang="en-US" sz="2800" dirty="0" smtClean="0"/>
              <a:t>Ethics</a:t>
            </a:r>
          </a:p>
          <a:p>
            <a:endParaRPr lang="en-US" sz="2800" dirty="0"/>
          </a:p>
          <a:p>
            <a:r>
              <a:rPr lang="en-US" sz="2800" dirty="0"/>
              <a:t>Scope of </a:t>
            </a:r>
            <a:r>
              <a:rPr lang="en-US" sz="2800" dirty="0" smtClean="0"/>
              <a:t>Practice</a:t>
            </a:r>
          </a:p>
          <a:p>
            <a:endParaRPr lang="en-US" sz="2800" dirty="0"/>
          </a:p>
          <a:p>
            <a:r>
              <a:rPr lang="en-US" sz="2800" dirty="0"/>
              <a:t>Standards of Professional Performance in Management of Food and Nutrition Systems</a:t>
            </a:r>
          </a:p>
        </p:txBody>
      </p:sp>
    </p:spTree>
    <p:extLst>
      <p:ext uri="{BB962C8B-B14F-4D97-AF65-F5344CB8AC3E}">
        <p14:creationId xmlns:p14="http://schemas.microsoft.com/office/powerpoint/2010/main" xmlns="" val="179557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Breaches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151500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 name="ISPRING_UUID" val="{3FA2D5EA-5D5D-45B9-9393-84BA0003CC5D}"/>
  <p:tag name="ISPRING_RESOURCE_FOLDER" val="C:\Users\maillet.CORE\Documents\May 16th NY Food Service Managers\"/>
  <p:tag name="ISPRING_PRESENTATION_PATH" val="C:\Users\maillet.CORE\Documents\May 16th NY Food Service Managers.pptx"/>
  <p:tag name="ISPRING_PROJECT_FOLDER_UPDATED" val="1"/>
  <p:tag name="ISPRING_SCREEN_RECS_UPDATED" val="C:\Users\maillet.CORE\Documents\May 16th NY Food Service Manager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705</Words>
  <Application>Microsoft Office PowerPoint</Application>
  <PresentationFormat>On-screen Show (4:3)</PresentationFormat>
  <Paragraphs>102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Creating an Ethical Work Environment</vt:lpstr>
      <vt:lpstr>Today’s aim</vt:lpstr>
      <vt:lpstr>Suggested References</vt:lpstr>
      <vt:lpstr>Slide 4</vt:lpstr>
      <vt:lpstr>Slide 5</vt:lpstr>
      <vt:lpstr>Slide 6</vt:lpstr>
      <vt:lpstr>Slide 7</vt:lpstr>
      <vt:lpstr>Key Professional Documents</vt:lpstr>
      <vt:lpstr>Ethical Breaches</vt:lpstr>
      <vt:lpstr>Ethical Breaches</vt:lpstr>
      <vt:lpstr>Criminal background checks </vt:lpstr>
      <vt:lpstr>Competency assessment of all </vt:lpstr>
      <vt:lpstr>Reducing bias in decision making</vt:lpstr>
      <vt:lpstr>Environment Ethics</vt:lpstr>
      <vt:lpstr>Currency</vt:lpstr>
      <vt:lpstr>Appropriate Use of Technology</vt:lpstr>
      <vt:lpstr>Ethical Work Environment</vt:lpstr>
      <vt:lpstr>Ethical Work Environment</vt:lpstr>
      <vt:lpstr>Ethics Wordmap</vt:lpstr>
      <vt:lpstr>Moral obligation to innovate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2016-05-12T17:36:52Z</dcterms:created>
  <dcterms:modified xsi:type="dcterms:W3CDTF">2016-05-18T00:47:48Z</dcterms:modified>
</cp:coreProperties>
</file>